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9"/>
  </p:notesMasterIdLst>
  <p:handoutMasterIdLst>
    <p:handoutMasterId r:id="rId20"/>
  </p:handoutMasterIdLst>
  <p:sldIdLst>
    <p:sldId id="297" r:id="rId2"/>
    <p:sldId id="298" r:id="rId3"/>
    <p:sldId id="299" r:id="rId4"/>
    <p:sldId id="290" r:id="rId5"/>
    <p:sldId id="259" r:id="rId6"/>
    <p:sldId id="291" r:id="rId7"/>
    <p:sldId id="260" r:id="rId8"/>
    <p:sldId id="292" r:id="rId9"/>
    <p:sldId id="261" r:id="rId10"/>
    <p:sldId id="293" r:id="rId11"/>
    <p:sldId id="262" r:id="rId12"/>
    <p:sldId id="263" r:id="rId13"/>
    <p:sldId id="264" r:id="rId14"/>
    <p:sldId id="265" r:id="rId15"/>
    <p:sldId id="294" r:id="rId16"/>
    <p:sldId id="295" r:id="rId17"/>
    <p:sldId id="29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25" autoAdjust="0"/>
  </p:normalViewPr>
  <p:slideViewPr>
    <p:cSldViewPr>
      <p:cViewPr varScale="1">
        <p:scale>
          <a:sx n="66" d="100"/>
          <a:sy n="66" d="100"/>
        </p:scale>
        <p:origin x="-14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3" d="100"/>
          <a:sy n="53" d="100"/>
        </p:scale>
        <p:origin x="-286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CDFE95A3-21A8-41ED-89FE-4E5B13C84492}" type="datetimeFigureOut">
              <a:rPr lang="fa-IR" smtClean="0"/>
              <a:pPr/>
              <a:t>1436/03/16</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890F5B3B-069C-438C-A2ED-9C4AAD6059F9}" type="slidenum">
              <a:rPr lang="fa-IR" smtClean="0"/>
              <a:pPr/>
              <a:t>‹#›</a:t>
            </a:fld>
            <a:endParaRPr 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0F732-5E69-4B49-9F73-97EC35934206}" type="datetimeFigureOut">
              <a:rPr lang="en-US" smtClean="0"/>
              <a:pPr/>
              <a:t>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C0EC9-60C3-4ADC-91AD-E9D187C49E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D0C0EC9-60C3-4ADC-91AD-E9D187C49E61}"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D6CD68-8F06-4E65-B98C-14579873B0CC}" type="datetimeFigureOut">
              <a:rPr lang="en-US" smtClean="0"/>
              <a:pPr/>
              <a:t>1/6/2015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9B3A384-FCF0-4959-BD93-7699F0E1481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sndAc>
      <p:stSnd loop="1">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D6CD68-8F06-4E65-B98C-14579873B0CC}"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3A384-FCF0-4959-BD93-7699F0E14819}" type="slidenum">
              <a:rPr lang="en-US" smtClean="0"/>
              <a:pPr/>
              <a:t>‹#›</a:t>
            </a:fld>
            <a:endParaRPr lang="en-US"/>
          </a:p>
        </p:txBody>
      </p:sp>
    </p:spTree>
  </p:cSld>
  <p:clrMapOvr>
    <a:masterClrMapping/>
  </p:clrMapOvr>
  <p:transition spd="slow">
    <p:newsflash/>
    <p:sndAc>
      <p:stSnd loop="1">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D6CD68-8F06-4E65-B98C-14579873B0CC}"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3A384-FCF0-4959-BD93-7699F0E14819}" type="slidenum">
              <a:rPr lang="en-US" smtClean="0"/>
              <a:pPr/>
              <a:t>‹#›</a:t>
            </a:fld>
            <a:endParaRPr lang="en-US"/>
          </a:p>
        </p:txBody>
      </p:sp>
    </p:spTree>
  </p:cSld>
  <p:clrMapOvr>
    <a:masterClrMapping/>
  </p:clrMapOvr>
  <p:transition spd="slow">
    <p:newsflash/>
    <p:sndAc>
      <p:stSnd loop="1">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D6CD68-8F06-4E65-B98C-14579873B0CC}"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3A384-FCF0-4959-BD93-7699F0E14819}" type="slidenum">
              <a:rPr lang="en-US" smtClean="0"/>
              <a:pPr/>
              <a:t>‹#›</a:t>
            </a:fld>
            <a:endParaRPr lang="en-US"/>
          </a:p>
        </p:txBody>
      </p:sp>
    </p:spTree>
  </p:cSld>
  <p:clrMapOvr>
    <a:masterClrMapping/>
  </p:clrMapOvr>
  <p:transition spd="slow">
    <p:newsflash/>
    <p:sndAc>
      <p:stSnd loop="1">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D6CD68-8F06-4E65-B98C-14579873B0CC}"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3A384-FCF0-4959-BD93-7699F0E1481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sndAc>
      <p:stSnd loop="1">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D6CD68-8F06-4E65-B98C-14579873B0CC}"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3A384-FCF0-4959-BD93-7699F0E14819}" type="slidenum">
              <a:rPr lang="en-US" smtClean="0"/>
              <a:pPr/>
              <a:t>‹#›</a:t>
            </a:fld>
            <a:endParaRPr lang="en-US"/>
          </a:p>
        </p:txBody>
      </p:sp>
    </p:spTree>
  </p:cSld>
  <p:clrMapOvr>
    <a:masterClrMapping/>
  </p:clrMapOvr>
  <p:transition spd="slow">
    <p:newsflash/>
    <p:sndAc>
      <p:stSnd loop="1">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D6CD68-8F06-4E65-B98C-14579873B0CC}" type="datetimeFigureOut">
              <a:rPr lang="en-US" smtClean="0"/>
              <a:pPr/>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B3A384-FCF0-4959-BD93-7699F0E14819}" type="slidenum">
              <a:rPr lang="en-US" smtClean="0"/>
              <a:pPr/>
              <a:t>‹#›</a:t>
            </a:fld>
            <a:endParaRPr lang="en-US"/>
          </a:p>
        </p:txBody>
      </p:sp>
    </p:spTree>
  </p:cSld>
  <p:clrMapOvr>
    <a:masterClrMapping/>
  </p:clrMapOvr>
  <p:transition spd="slow">
    <p:newsflash/>
    <p:sndAc>
      <p:stSnd loop="1">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D6CD68-8F06-4E65-B98C-14579873B0CC}" type="datetimeFigureOut">
              <a:rPr lang="en-US" smtClean="0"/>
              <a:pPr/>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B3A384-FCF0-4959-BD93-7699F0E14819}" type="slidenum">
              <a:rPr lang="en-US" smtClean="0"/>
              <a:pPr/>
              <a:t>‹#›</a:t>
            </a:fld>
            <a:endParaRPr lang="en-US"/>
          </a:p>
        </p:txBody>
      </p:sp>
    </p:spTree>
  </p:cSld>
  <p:clrMapOvr>
    <a:masterClrMapping/>
  </p:clrMapOvr>
  <p:transition spd="slow">
    <p:newsflash/>
    <p:sndAc>
      <p:stSnd loop="1">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CD68-8F06-4E65-B98C-14579873B0CC}" type="datetimeFigureOut">
              <a:rPr lang="en-US" smtClean="0"/>
              <a:pPr/>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B3A384-FCF0-4959-BD93-7699F0E14819}" type="slidenum">
              <a:rPr lang="en-US" smtClean="0"/>
              <a:pPr/>
              <a:t>‹#›</a:t>
            </a:fld>
            <a:endParaRPr lang="en-US"/>
          </a:p>
        </p:txBody>
      </p:sp>
    </p:spTree>
  </p:cSld>
  <p:clrMapOvr>
    <a:masterClrMapping/>
  </p:clrMapOvr>
  <p:transition spd="slow">
    <p:newsflash/>
    <p:sndAc>
      <p:stSnd loop="1">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D6CD68-8F06-4E65-B98C-14579873B0CC}"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3A384-FCF0-4959-BD93-7699F0E14819}" type="slidenum">
              <a:rPr lang="en-US" smtClean="0"/>
              <a:pPr/>
              <a:t>‹#›</a:t>
            </a:fld>
            <a:endParaRPr lang="en-US"/>
          </a:p>
        </p:txBody>
      </p:sp>
    </p:spTree>
  </p:cSld>
  <p:clrMapOvr>
    <a:masterClrMapping/>
  </p:clrMapOvr>
  <p:transition spd="slow">
    <p:newsflash/>
    <p:sndAc>
      <p:stSnd loop="1">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D6CD68-8F06-4E65-B98C-14579873B0CC}"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B3A384-FCF0-4959-BD93-7699F0E1481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newsflash/>
    <p:sndAc>
      <p:stSnd loop="1">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D6CD68-8F06-4E65-B98C-14579873B0CC}" type="datetimeFigureOut">
              <a:rPr lang="en-US" smtClean="0"/>
              <a:pPr/>
              <a:t>1/6/2015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B3A384-FCF0-4959-BD93-7699F0E1481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ransition spd="slow">
    <p:newsflash/>
    <p:sndAc>
      <p:stSnd loop="1">
        <p:snd r:embed="rId13" name="chimes.wav"/>
      </p:stSnd>
    </p:sndAc>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endParaRPr lang="fa-IR"/>
          </a:p>
        </p:txBody>
      </p:sp>
      <p:pic>
        <p:nvPicPr>
          <p:cNvPr id="4" name="Picture 4" descr="E:\بسم\انواع بسم الله\NJ_21.BMP"/>
          <p:cNvPicPr>
            <a:picLocks noChangeAspect="1" noChangeArrowheads="1"/>
          </p:cNvPicPr>
          <p:nvPr/>
        </p:nvPicPr>
        <p:blipFill>
          <a:blip r:embed="rId2" cstate="print">
            <a:lum/>
          </a:blip>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dmin\Desktop\download (5).jpg"/>
          <p:cNvPicPr>
            <a:picLocks noGrp="1" noChangeAspect="1" noChangeArrowheads="1"/>
          </p:cNvPicPr>
          <p:nvPr>
            <p:ph idx="1"/>
          </p:nvPr>
        </p:nvPicPr>
        <p:blipFill>
          <a:blip r:embed="rId2" cstate="print"/>
          <a:stretch>
            <a:fillRect/>
          </a:stretch>
        </p:blipFill>
        <p:spPr bwMode="auto">
          <a:xfrm>
            <a:off x="1331640" y="908720"/>
            <a:ext cx="6624736" cy="54006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214422"/>
            <a:ext cx="7560840" cy="4878874"/>
          </a:xfrm>
        </p:spPr>
        <p:txBody>
          <a:bodyPr>
            <a:normAutofit fontScale="90000"/>
          </a:bodyPr>
          <a:lstStyle/>
          <a:p>
            <a:pPr algn="r" rtl="1">
              <a:lnSpc>
                <a:spcPct val="150000"/>
              </a:lnSpc>
            </a:pPr>
            <a:r>
              <a:rPr lang="fa-IR" sz="3600" dirty="0" smtClean="0">
                <a:solidFill>
                  <a:srgbClr val="C00000"/>
                </a:solidFill>
                <a:effectLst>
                  <a:outerShdw blurRad="38100" dist="38100" dir="2700000" algn="tl">
                    <a:srgbClr val="000000">
                      <a:alpha val="43137"/>
                    </a:srgbClr>
                  </a:outerShdw>
                </a:effectLst>
                <a:cs typeface="B Titr" pitchFamily="2" charset="-78"/>
              </a:rPr>
              <a:t>مشخصات قنات</a:t>
            </a:r>
            <a:r>
              <a:rPr lang="fa-IR" sz="2000" dirty="0" smtClean="0">
                <a:solidFill>
                  <a:schemeClr val="tx1">
                    <a:lumMod val="95000"/>
                    <a:lumOff val="5000"/>
                  </a:schemeClr>
                </a:solidFill>
                <a:cs typeface="B Titr" pitchFamily="2" charset="-78"/>
              </a:rPr>
              <a:t/>
            </a:r>
            <a:br>
              <a:rPr lang="fa-IR" sz="2000" dirty="0" smtClean="0">
                <a:solidFill>
                  <a:schemeClr val="tx1">
                    <a:lumMod val="95000"/>
                    <a:lumOff val="5000"/>
                  </a:schemeClr>
                </a:solidFill>
                <a:cs typeface="B Titr" pitchFamily="2" charset="-78"/>
              </a:rPr>
            </a:br>
            <a:r>
              <a:rPr lang="fa-IR" sz="2700" dirty="0" smtClean="0">
                <a:solidFill>
                  <a:schemeClr val="tx1">
                    <a:lumMod val="95000"/>
                    <a:lumOff val="5000"/>
                  </a:schemeClr>
                </a:solidFill>
                <a:cs typeface="B Titr" pitchFamily="2" charset="-78"/>
              </a:rPr>
              <a:t>قنات تشكيل شده ازيك دهانه كه روباز است ويك تونل زير زميني وچندين چاه عمودي كه تونل زير زميني را در فاصله هاي مشخص با سطح زمين  مرتبط مي سازد</a:t>
            </a:r>
            <a:br>
              <a:rPr lang="fa-IR" sz="2700" dirty="0" smtClean="0">
                <a:solidFill>
                  <a:schemeClr val="tx1">
                    <a:lumMod val="95000"/>
                    <a:lumOff val="5000"/>
                  </a:schemeClr>
                </a:solidFill>
                <a:cs typeface="B Titr" pitchFamily="2" charset="-78"/>
              </a:rPr>
            </a:br>
            <a:r>
              <a:rPr lang="fa-IR" sz="2700" dirty="0" smtClean="0">
                <a:solidFill>
                  <a:schemeClr val="tx1">
                    <a:lumMod val="95000"/>
                    <a:lumOff val="5000"/>
                  </a:schemeClr>
                </a:solidFill>
                <a:cs typeface="B Titr" pitchFamily="2" charset="-78"/>
              </a:rPr>
              <a:t> ازچاهها كه به آنها  ميله هم مي گويند براي خارج كردن خاك از تونل  </a:t>
            </a:r>
            <a:r>
              <a:rPr lang="fa-IR" sz="2700" dirty="0" smtClean="0">
                <a:solidFill>
                  <a:schemeClr val="tx1">
                    <a:lumMod val="95000"/>
                    <a:lumOff val="5000"/>
                  </a:schemeClr>
                </a:solidFill>
                <a:cs typeface="B Titr" pitchFamily="2" charset="-78"/>
              </a:rPr>
              <a:t>، </a:t>
            </a:r>
            <a:r>
              <a:rPr lang="fa-IR" sz="2700" dirty="0" smtClean="0">
                <a:solidFill>
                  <a:schemeClr val="tx1">
                    <a:lumMod val="95000"/>
                    <a:lumOff val="5000"/>
                  </a:schemeClr>
                </a:solidFill>
                <a:cs typeface="B Titr" pitchFamily="2" charset="-78"/>
              </a:rPr>
              <a:t>تهويه هوا </a:t>
            </a:r>
            <a:r>
              <a:rPr lang="fa-IR" sz="2700" dirty="0" smtClean="0">
                <a:solidFill>
                  <a:schemeClr val="tx1">
                    <a:lumMod val="95000"/>
                    <a:lumOff val="5000"/>
                  </a:schemeClr>
                </a:solidFill>
                <a:cs typeface="B Titr" pitchFamily="2" charset="-78"/>
              </a:rPr>
              <a:t>،تعميرقنات </a:t>
            </a:r>
            <a:r>
              <a:rPr lang="fa-IR" sz="2700" dirty="0" smtClean="0">
                <a:solidFill>
                  <a:schemeClr val="tx1">
                    <a:lumMod val="95000"/>
                    <a:lumOff val="5000"/>
                  </a:schemeClr>
                </a:solidFill>
                <a:cs typeface="B Titr" pitchFamily="2" charset="-78"/>
              </a:rPr>
              <a:t>وبازديد قنات استفاده مي شود </a:t>
            </a:r>
            <a:br>
              <a:rPr lang="fa-IR" sz="2700" dirty="0" smtClean="0">
                <a:solidFill>
                  <a:schemeClr val="tx1">
                    <a:lumMod val="95000"/>
                    <a:lumOff val="5000"/>
                  </a:schemeClr>
                </a:solidFill>
                <a:cs typeface="B Titr" pitchFamily="2" charset="-78"/>
              </a:rPr>
            </a:br>
            <a:r>
              <a:rPr lang="fa-IR" sz="2700" dirty="0" smtClean="0">
                <a:solidFill>
                  <a:schemeClr val="tx1">
                    <a:lumMod val="95000"/>
                    <a:lumOff val="5000"/>
                  </a:schemeClr>
                </a:solidFill>
                <a:cs typeface="B Titr" pitchFamily="2" charset="-78"/>
              </a:rPr>
              <a:t>آب ازدهانه قنات بيرون مي آيد و انتهاي قنات چاه مادر قرار دارد </a:t>
            </a:r>
            <a:br>
              <a:rPr lang="fa-IR" sz="2700" dirty="0" smtClean="0">
                <a:solidFill>
                  <a:schemeClr val="tx1">
                    <a:lumMod val="95000"/>
                    <a:lumOff val="5000"/>
                  </a:schemeClr>
                </a:solidFill>
                <a:cs typeface="B Titr" pitchFamily="2" charset="-78"/>
              </a:rPr>
            </a:br>
            <a:r>
              <a:rPr lang="fa-IR" sz="2700" dirty="0" smtClean="0">
                <a:solidFill>
                  <a:schemeClr val="tx1">
                    <a:lumMod val="95000"/>
                    <a:lumOff val="5000"/>
                  </a:schemeClr>
                </a:solidFill>
                <a:cs typeface="B Titr" pitchFamily="2" charset="-78"/>
              </a:rPr>
              <a:t>طول يك قنات در ميزان آب قنات موثر است و بستگي به شيب زمين وعمق چاه مادر دارد</a:t>
            </a:r>
            <a:endParaRPr lang="en-US" sz="2700" dirty="0">
              <a:solidFill>
                <a:schemeClr val="tx1">
                  <a:lumMod val="95000"/>
                  <a:lumOff val="5000"/>
                </a:schemeClr>
              </a:solidFill>
              <a:cs typeface="B Titr" pitchFamily="2" charset="-78"/>
            </a:endParaRPr>
          </a:p>
        </p:txBody>
      </p:sp>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dmin\Desktop\images (1).jpg"/>
          <p:cNvPicPr>
            <a:picLocks noChangeAspect="1" noChangeArrowheads="1"/>
          </p:cNvPicPr>
          <p:nvPr/>
        </p:nvPicPr>
        <p:blipFill>
          <a:blip r:embed="rId2" cstate="print"/>
          <a:srcRect/>
          <a:stretch>
            <a:fillRect/>
          </a:stretch>
        </p:blipFill>
        <p:spPr bwMode="auto">
          <a:xfrm>
            <a:off x="1206139" y="1196752"/>
            <a:ext cx="7110277" cy="4896544"/>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412776"/>
            <a:ext cx="8305800" cy="3024336"/>
          </a:xfrm>
        </p:spPr>
        <p:txBody>
          <a:bodyPr>
            <a:normAutofit/>
          </a:bodyPr>
          <a:lstStyle/>
          <a:p>
            <a:pPr algn="r"/>
            <a:r>
              <a:rPr lang="fa-IR" sz="3200" dirty="0" smtClean="0">
                <a:solidFill>
                  <a:schemeClr val="tx1"/>
                </a:solidFill>
                <a:cs typeface="B Titr" pitchFamily="2" charset="-78"/>
              </a:rPr>
              <a:t>در زمين هاي هموار ونواحي كه آب زيرزميني شيب كافي ندارد و يا زمين خيلي سست وماسه اي مي باشد نمي توان قنات درست كرد</a:t>
            </a:r>
            <a:br>
              <a:rPr lang="fa-IR" sz="3200" dirty="0" smtClean="0">
                <a:solidFill>
                  <a:schemeClr val="tx1"/>
                </a:solidFill>
                <a:cs typeface="B Titr" pitchFamily="2" charset="-78"/>
              </a:rPr>
            </a:br>
            <a:r>
              <a:rPr lang="fa-IR" sz="3200" dirty="0" smtClean="0">
                <a:solidFill>
                  <a:schemeClr val="tx1"/>
                </a:solidFill>
                <a:cs typeface="B Titr" pitchFamily="2" charset="-78"/>
              </a:rPr>
              <a:t>آب قنات به طور هميشگي جريان دارد وقابل كنترل نيست </a:t>
            </a:r>
            <a:endParaRPr lang="fa-IR" sz="3200" dirty="0">
              <a:solidFill>
                <a:schemeClr val="tx1"/>
              </a:solidFill>
              <a:cs typeface="B Titr" pitchFamily="2" charset="-78"/>
            </a:endParaRPr>
          </a:p>
        </p:txBody>
      </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dmin\Desktop\download (3).jpg"/>
          <p:cNvPicPr>
            <a:picLocks noChangeAspect="1" noChangeArrowheads="1"/>
          </p:cNvPicPr>
          <p:nvPr/>
        </p:nvPicPr>
        <p:blipFill>
          <a:blip r:embed="rId2" cstate="print"/>
          <a:srcRect/>
          <a:stretch>
            <a:fillRect/>
          </a:stretch>
        </p:blipFill>
        <p:spPr bwMode="auto">
          <a:xfrm>
            <a:off x="1043608" y="1052736"/>
            <a:ext cx="7200800" cy="5112568"/>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Documents and Settings\dmin\Desktop\download (6).jpg"/>
          <p:cNvPicPr>
            <a:picLocks noChangeAspect="1" noChangeArrowheads="1"/>
          </p:cNvPicPr>
          <p:nvPr/>
        </p:nvPicPr>
        <p:blipFill>
          <a:blip r:embed="rId2" cstate="print"/>
          <a:srcRect/>
          <a:stretch>
            <a:fillRect/>
          </a:stretch>
        </p:blipFill>
        <p:spPr bwMode="auto">
          <a:xfrm>
            <a:off x="827584" y="1416442"/>
            <a:ext cx="7560840" cy="4964886"/>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Documents and Settings\dmin\Desktop\images.jpg"/>
          <p:cNvPicPr>
            <a:picLocks noChangeAspect="1" noChangeArrowheads="1"/>
          </p:cNvPicPr>
          <p:nvPr/>
        </p:nvPicPr>
        <p:blipFill>
          <a:blip r:embed="rId2" cstate="print"/>
          <a:srcRect/>
          <a:stretch>
            <a:fillRect/>
          </a:stretch>
        </p:blipFill>
        <p:spPr bwMode="auto">
          <a:xfrm>
            <a:off x="1259632" y="1196752"/>
            <a:ext cx="6840760" cy="4968551"/>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305800" cy="2232248"/>
          </a:xfrm>
        </p:spPr>
        <p:txBody>
          <a:bodyPr>
            <a:normAutofit fontScale="90000"/>
          </a:bodyPr>
          <a:lstStyle/>
          <a:p>
            <a:pPr algn="ctr"/>
            <a:r>
              <a:rPr lang="fa-IR" sz="3600" dirty="0" smtClean="0">
                <a:solidFill>
                  <a:schemeClr val="tx1"/>
                </a:solidFill>
                <a:cs typeface="B Titr" pitchFamily="2" charset="-78"/>
              </a:rPr>
              <a:t>پيامبر اسلام حضرت محمد(ص) فرمود :</a:t>
            </a:r>
            <a:br>
              <a:rPr lang="fa-IR" sz="3600" dirty="0" smtClean="0">
                <a:solidFill>
                  <a:schemeClr val="tx1"/>
                </a:solidFill>
                <a:cs typeface="B Titr" pitchFamily="2" charset="-78"/>
              </a:rPr>
            </a:br>
            <a:r>
              <a:rPr lang="fa-IR" sz="3600" dirty="0" smtClean="0">
                <a:solidFill>
                  <a:schemeClr val="tx1"/>
                </a:solidFill>
                <a:cs typeface="B Titr" pitchFamily="2" charset="-78"/>
              </a:rPr>
              <a:t>بهترين نوشيدني در دنيا وآخرت آب است</a:t>
            </a:r>
            <a:br>
              <a:rPr lang="fa-IR" sz="3600" dirty="0" smtClean="0">
                <a:solidFill>
                  <a:schemeClr val="tx1"/>
                </a:solidFill>
                <a:cs typeface="B Titr" pitchFamily="2" charset="-78"/>
              </a:rPr>
            </a:br>
            <a:r>
              <a:rPr lang="fa-IR" sz="3600" dirty="0" smtClean="0">
                <a:solidFill>
                  <a:schemeClr val="tx1"/>
                </a:solidFill>
                <a:cs typeface="B Titr" pitchFamily="2" charset="-78"/>
              </a:rPr>
              <a:t/>
            </a:r>
            <a:br>
              <a:rPr lang="fa-IR" sz="3600" dirty="0" smtClean="0">
                <a:solidFill>
                  <a:schemeClr val="tx1"/>
                </a:solidFill>
                <a:cs typeface="B Titr" pitchFamily="2" charset="-78"/>
              </a:rPr>
            </a:br>
            <a:r>
              <a:rPr lang="fa-IR" sz="3600" dirty="0" smtClean="0">
                <a:solidFill>
                  <a:schemeClr val="tx1"/>
                </a:solidFill>
                <a:cs typeface="B Titr" pitchFamily="2" charset="-78"/>
              </a:rPr>
              <a:t>پايان</a:t>
            </a:r>
            <a:endParaRPr lang="fa-IR" sz="3600" dirty="0">
              <a:solidFill>
                <a:schemeClr val="tx1"/>
              </a:solidFill>
              <a:cs typeface="B Titr" pitchFamily="2" charset="-78"/>
            </a:endParaRPr>
          </a:p>
        </p:txBody>
      </p:sp>
      <p:pic>
        <p:nvPicPr>
          <p:cNvPr id="9218" name="Picture 2" descr="C:\Documents and Settings\dmin\Desktop\images (2).jpg"/>
          <p:cNvPicPr>
            <a:picLocks noChangeAspect="1" noChangeArrowheads="1"/>
          </p:cNvPicPr>
          <p:nvPr/>
        </p:nvPicPr>
        <p:blipFill>
          <a:blip r:embed="rId2" cstate="print"/>
          <a:srcRect/>
          <a:stretch>
            <a:fillRect/>
          </a:stretch>
        </p:blipFill>
        <p:spPr bwMode="auto">
          <a:xfrm>
            <a:off x="539552" y="2852936"/>
            <a:ext cx="7560840" cy="3672408"/>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ded Corner 4"/>
          <p:cNvSpPr/>
          <p:nvPr/>
        </p:nvSpPr>
        <p:spPr>
          <a:xfrm>
            <a:off x="0" y="0"/>
            <a:ext cx="9144000" cy="6858000"/>
          </a:xfrm>
          <a:prstGeom prst="foldedCorner">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 name="Title 1"/>
          <p:cNvSpPr txBox="1">
            <a:spLocks noGrp="1"/>
          </p:cNvSpPr>
          <p:nvPr>
            <p:ph idx="1"/>
          </p:nvPr>
        </p:nvSpPr>
        <p:spPr>
          <a:xfrm>
            <a:off x="395536" y="332656"/>
            <a:ext cx="8229600" cy="6120680"/>
          </a:xfrm>
          <a:prstGeom prst="rect">
            <a:avLst/>
          </a:prstGeom>
        </p:spPr>
        <p:txBody>
          <a:bodyPr vert="horz" lIns="91440" tIns="45720" rIns="91440" bIns="45720" rtlCol="1" anchor="ctr">
            <a:normAutofit fontScale="90000" lnSpcReduction="20000"/>
          </a:bodyPr>
          <a:lstStyle/>
          <a:p>
            <a:pPr marL="0" marR="0" lvl="0" indent="0" algn="ctr" defTabSz="914400" rtl="1" eaLnBrk="1" fontAlgn="auto" latinLnBrk="0" hangingPunct="1">
              <a:lnSpc>
                <a:spcPct val="200000"/>
              </a:lnSpc>
              <a:spcBef>
                <a:spcPct val="0"/>
              </a:spcBef>
              <a:spcAft>
                <a:spcPts val="0"/>
              </a:spcAft>
              <a:buClrTx/>
              <a:buSzTx/>
              <a:buFontTx/>
              <a:buNone/>
              <a:tabLst/>
              <a:defRPr/>
            </a:pPr>
            <a:r>
              <a:rPr kumimoji="0" lang="fa-IR" sz="6000" b="0" i="0" u="none" strike="noStrike" kern="1200" cap="none" spc="0" normalizeH="0" baseline="0" noProof="0" dirty="0" smtClean="0">
                <a:ln>
                  <a:noFill/>
                </a:ln>
                <a:solidFill>
                  <a:srgbClr val="C00000"/>
                </a:solidFill>
                <a:effectLst/>
                <a:uLnTx/>
                <a:uFillTx/>
                <a:latin typeface="+mj-lt"/>
                <a:ea typeface="+mj-ea"/>
                <a:cs typeface="B Titr" pitchFamily="2" charset="-78"/>
              </a:rPr>
              <a:t>آشنايي با قنات</a:t>
            </a:r>
            <a:r>
              <a:rPr kumimoji="0" lang="en-US" sz="4900" b="0" i="0" u="none" strike="noStrike" kern="1200" cap="none" spc="0" normalizeH="0" baseline="0" noProof="0" dirty="0" smtClean="0">
                <a:ln>
                  <a:noFill/>
                </a:ln>
                <a:solidFill>
                  <a:srgbClr val="C00000"/>
                </a:solidFill>
                <a:effectLst/>
                <a:uLnTx/>
                <a:uFillTx/>
                <a:latin typeface="+mj-lt"/>
                <a:ea typeface="+mj-ea"/>
                <a:cs typeface="B Titr" pitchFamily="2" charset="-78"/>
              </a:rPr>
              <a:t/>
            </a:r>
            <a:br>
              <a:rPr kumimoji="0" lang="en-US" sz="4900" b="0" i="0" u="none" strike="noStrike" kern="1200" cap="none" spc="0" normalizeH="0" baseline="0" noProof="0" dirty="0" smtClean="0">
                <a:ln>
                  <a:noFill/>
                </a:ln>
                <a:solidFill>
                  <a:srgbClr val="C00000"/>
                </a:solidFill>
                <a:effectLst/>
                <a:uLnTx/>
                <a:uFillTx/>
                <a:latin typeface="+mj-lt"/>
                <a:ea typeface="+mj-ea"/>
                <a:cs typeface="B Titr" pitchFamily="2" charset="-78"/>
              </a:rPr>
            </a:br>
            <a: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دانش آموز </a:t>
            </a:r>
            <a:r>
              <a:rPr kumimoji="0" lang="en-US"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
            </a:r>
            <a:br>
              <a:rPr kumimoji="0" lang="en-US"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br>
            <a: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الينا خلدي</a:t>
            </a:r>
            <a:b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br>
            <a: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دبستان دخترانه  سما</a:t>
            </a:r>
            <a:b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br>
            <a: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كلاس سوم</a:t>
            </a:r>
            <a:b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br>
            <a: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معلم : خانم حيدري</a:t>
            </a:r>
            <a:endParaRPr kumimoji="0" lang="en-US" sz="3600" b="0" i="0" u="none" strike="noStrike" kern="1200" cap="none" spc="0" normalizeH="0" baseline="0" noProof="0" dirty="0">
              <a:ln>
                <a:noFill/>
              </a:ln>
              <a:solidFill>
                <a:schemeClr val="tx1">
                  <a:lumMod val="95000"/>
                  <a:lumOff val="5000"/>
                </a:schemeClr>
              </a:solidFill>
              <a:effectLst/>
              <a:uLnTx/>
              <a:uFillTx/>
              <a:latin typeface="+mj-lt"/>
              <a:ea typeface="+mj-ea"/>
              <a:cs typeface="B Titr" pitchFamily="2" charset="-78"/>
            </a:endParaRP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214942" y="404664"/>
            <a:ext cx="3571900" cy="11521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4400" b="1" dirty="0" smtClean="0">
                <a:solidFill>
                  <a:srgbClr val="FF0000"/>
                </a:solidFill>
              </a:rPr>
              <a:t>تعريف قنات</a:t>
            </a:r>
            <a:endParaRPr lang="en-US" sz="4400" b="1" dirty="0">
              <a:solidFill>
                <a:srgbClr val="FF0000"/>
              </a:solidFill>
            </a:endParaRPr>
          </a:p>
        </p:txBody>
      </p:sp>
      <p:sp>
        <p:nvSpPr>
          <p:cNvPr id="4" name="Title 1"/>
          <p:cNvSpPr>
            <a:spLocks noGrp="1"/>
          </p:cNvSpPr>
          <p:nvPr>
            <p:ph type="title"/>
          </p:nvPr>
        </p:nvSpPr>
        <p:spPr>
          <a:xfrm>
            <a:off x="683568" y="1484784"/>
            <a:ext cx="8064896" cy="2592288"/>
          </a:xfrm>
        </p:spPr>
        <p:txBody>
          <a:bodyPr>
            <a:normAutofit fontScale="90000"/>
          </a:bodyPr>
          <a:lstStyle/>
          <a:p>
            <a:pPr algn="just" rtl="1">
              <a:lnSpc>
                <a:spcPct val="150000"/>
              </a:lnSpc>
            </a:pPr>
            <a:r>
              <a:rPr lang="fa-IR" sz="2000" dirty="0" smtClean="0">
                <a:latin typeface="Times New Roman" pitchFamily="18" charset="0"/>
                <a:cs typeface="B Titr" pitchFamily="2" charset="-78"/>
              </a:rPr>
              <a:t/>
            </a:r>
            <a:br>
              <a:rPr lang="fa-IR" sz="2000" dirty="0" smtClean="0">
                <a:latin typeface="Times New Roman" pitchFamily="18" charset="0"/>
                <a:cs typeface="B Titr" pitchFamily="2" charset="-78"/>
              </a:rPr>
            </a:br>
            <a:r>
              <a:rPr lang="fa-IR" sz="3100" dirty="0" smtClean="0">
                <a:solidFill>
                  <a:schemeClr val="tx1"/>
                </a:solidFill>
                <a:latin typeface="Times New Roman" pitchFamily="18" charset="0"/>
                <a:cs typeface="B Titr" pitchFamily="2" charset="-78"/>
              </a:rPr>
              <a:t>كانالهاي زير زميني </a:t>
            </a:r>
            <a:r>
              <a:rPr lang="fa-IR" sz="3100" dirty="0" smtClean="0">
                <a:solidFill>
                  <a:schemeClr val="tx1"/>
                </a:solidFill>
                <a:latin typeface="Times New Roman" pitchFamily="18" charset="0"/>
                <a:cs typeface="B Titr" pitchFamily="2" charset="-78"/>
              </a:rPr>
              <a:t>كنده </a:t>
            </a:r>
            <a:r>
              <a:rPr lang="fa-IR" sz="3100" dirty="0" smtClean="0">
                <a:solidFill>
                  <a:schemeClr val="tx1"/>
                </a:solidFill>
                <a:latin typeface="Times New Roman" pitchFamily="18" charset="0"/>
                <a:cs typeface="B Titr" pitchFamily="2" charset="-78"/>
              </a:rPr>
              <a:t>شده توسط انسان كه جهت جمع آوري آب شيرين وانتقال آن به سطح زمين براي مصرف كشاورزي ، دامها ،و آب خوردن  درست شده است را در ايران قنات مي گويند</a:t>
            </a:r>
            <a:endParaRPr lang="en-US" sz="3100" dirty="0">
              <a:solidFill>
                <a:schemeClr val="tx1"/>
              </a:solidFill>
              <a:latin typeface="Times New Roman" pitchFamily="18" charset="0"/>
              <a:cs typeface="B Titr" pitchFamily="2" charset="-78"/>
            </a:endParaRP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dmin\Desktop\download.jpg"/>
          <p:cNvPicPr>
            <a:picLocks noChangeAspect="1" noChangeArrowheads="1"/>
          </p:cNvPicPr>
          <p:nvPr/>
        </p:nvPicPr>
        <p:blipFill>
          <a:blip r:embed="rId2" cstate="print"/>
          <a:srcRect/>
          <a:stretch>
            <a:fillRect/>
          </a:stretch>
        </p:blipFill>
        <p:spPr bwMode="auto">
          <a:xfrm>
            <a:off x="971600" y="908720"/>
            <a:ext cx="7416824" cy="5616624"/>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5786" y="1844824"/>
            <a:ext cx="7472386" cy="2952328"/>
          </a:xfrm>
        </p:spPr>
        <p:txBody>
          <a:bodyPr>
            <a:noAutofit/>
          </a:bodyPr>
          <a:lstStyle/>
          <a:p>
            <a:pPr algn="just" rtl="1">
              <a:lnSpc>
                <a:spcPct val="150000"/>
              </a:lnSpc>
            </a:pPr>
            <a:r>
              <a:rPr lang="fa-IR" sz="2800" dirty="0" smtClean="0">
                <a:solidFill>
                  <a:schemeClr val="tx1"/>
                </a:solidFill>
                <a:cs typeface="B Titr" pitchFamily="2" charset="-78"/>
              </a:rPr>
              <a:t>بسياري از دانشمندان تاريخ سا خت قنات در ايران را دوره پادشاهان هخامنشي  در 2500 سال پيش  مي دانند  آنها مي گويند ساخت قنات ابتدا در ايران انجام شده وسپس  توسط ايرانيان به كشورهاي ديگر برده شده است</a:t>
            </a:r>
            <a:endParaRPr lang="en-US" sz="2800" dirty="0">
              <a:solidFill>
                <a:schemeClr val="tx1"/>
              </a:solidFill>
              <a:cs typeface="B Titr" pitchFamily="2" charset="-78"/>
            </a:endParaRPr>
          </a:p>
        </p:txBody>
      </p:sp>
      <p:sp>
        <p:nvSpPr>
          <p:cNvPr id="3" name="Rounded Rectangular Callout 2"/>
          <p:cNvSpPr/>
          <p:nvPr/>
        </p:nvSpPr>
        <p:spPr>
          <a:xfrm>
            <a:off x="5436096" y="1000108"/>
            <a:ext cx="3136432" cy="928694"/>
          </a:xfrm>
          <a:prstGeom prst="wedgeRoundRectCallout">
            <a:avLst/>
          </a:prstGeom>
          <a:solidFill>
            <a:schemeClr val="accent1">
              <a:lumMod val="60000"/>
              <a:lumOff val="4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800" dirty="0" smtClean="0">
                <a:solidFill>
                  <a:schemeClr val="tx1"/>
                </a:solidFill>
                <a:cs typeface="B Titr" pitchFamily="2" charset="-78"/>
              </a:rPr>
              <a:t>تاريخچه قنات در ايران</a:t>
            </a:r>
            <a:endParaRPr lang="en-US" sz="2800"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dmin\Desktop\download (1).jpg"/>
          <p:cNvPicPr>
            <a:picLocks noChangeAspect="1" noChangeArrowheads="1"/>
          </p:cNvPicPr>
          <p:nvPr/>
        </p:nvPicPr>
        <p:blipFill>
          <a:blip r:embed="rId3" cstate="print"/>
          <a:srcRect/>
          <a:stretch>
            <a:fillRect/>
          </a:stretch>
        </p:blipFill>
        <p:spPr bwMode="auto">
          <a:xfrm>
            <a:off x="755576" y="980728"/>
            <a:ext cx="7632848" cy="5328592"/>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642918"/>
            <a:ext cx="7715304" cy="5450378"/>
          </a:xfrm>
        </p:spPr>
        <p:txBody>
          <a:bodyPr>
            <a:normAutofit fontScale="90000"/>
          </a:bodyPr>
          <a:lstStyle/>
          <a:p>
            <a:pPr marL="457200" indent="-457200" algn="r" rtl="1">
              <a:lnSpc>
                <a:spcPct val="150000"/>
              </a:lnSpc>
            </a:pPr>
            <a:r>
              <a:rPr lang="fa-IR" sz="4000" dirty="0" smtClean="0">
                <a:solidFill>
                  <a:srgbClr val="FF0000"/>
                </a:solidFill>
                <a:cs typeface="B Titr" pitchFamily="2" charset="-78"/>
              </a:rPr>
              <a:t/>
            </a:r>
            <a:br>
              <a:rPr lang="fa-IR" sz="4000" dirty="0" smtClean="0">
                <a:solidFill>
                  <a:srgbClr val="FF0000"/>
                </a:solidFill>
                <a:cs typeface="B Titr" pitchFamily="2" charset="-78"/>
              </a:rPr>
            </a:br>
            <a:r>
              <a:rPr lang="fa-IR" sz="4000" dirty="0" smtClean="0">
                <a:solidFill>
                  <a:srgbClr val="FF0000"/>
                </a:solidFill>
                <a:cs typeface="B Titr" pitchFamily="2" charset="-78"/>
              </a:rPr>
              <a:t>مهمترين قنات ها</a:t>
            </a:r>
            <a:r>
              <a:rPr lang="fa-IR" sz="2200" dirty="0" smtClean="0">
                <a:solidFill>
                  <a:schemeClr val="tx1"/>
                </a:solidFill>
                <a:cs typeface="B Titr" pitchFamily="2" charset="-78"/>
              </a:rPr>
              <a:t/>
            </a:r>
            <a:br>
              <a:rPr lang="fa-IR" sz="2200" dirty="0" smtClean="0">
                <a:solidFill>
                  <a:schemeClr val="tx1"/>
                </a:solidFill>
                <a:cs typeface="B Titr" pitchFamily="2" charset="-78"/>
              </a:rPr>
            </a:br>
            <a:r>
              <a:rPr lang="fa-IR" sz="3100" dirty="0" smtClean="0">
                <a:solidFill>
                  <a:schemeClr val="tx1"/>
                </a:solidFill>
                <a:cs typeface="B Titr" pitchFamily="2" charset="-78"/>
              </a:rPr>
              <a:t>مهمترين قنات ها كه خيلي قديمي هستند در كشورهاي ايران ،افغانستان وتاجيكستان وجود دارند در حال حاضر در 34 كشور جهان قنات وجود دارد </a:t>
            </a:r>
            <a:br>
              <a:rPr lang="fa-IR" sz="3100" dirty="0" smtClean="0">
                <a:solidFill>
                  <a:schemeClr val="tx1"/>
                </a:solidFill>
                <a:cs typeface="B Titr" pitchFamily="2" charset="-78"/>
              </a:rPr>
            </a:br>
            <a:r>
              <a:rPr lang="fa-IR" sz="3100" dirty="0" smtClean="0">
                <a:solidFill>
                  <a:schemeClr val="tx1"/>
                </a:solidFill>
                <a:cs typeface="B Titr" pitchFamily="2" charset="-78"/>
              </a:rPr>
              <a:t>مهمترين قنات هاي ايران  در استان هاي فارس ، مركزي ، يزد ،كرمان وخراسان هستند</a:t>
            </a:r>
            <a:br>
              <a:rPr lang="fa-IR" sz="3100" dirty="0" smtClean="0">
                <a:solidFill>
                  <a:schemeClr val="tx1"/>
                </a:solidFill>
                <a:cs typeface="B Titr" pitchFamily="2" charset="-78"/>
              </a:rPr>
            </a:br>
            <a:r>
              <a:rPr lang="fa-IR" sz="3100" dirty="0" smtClean="0">
                <a:solidFill>
                  <a:schemeClr val="tx1"/>
                </a:solidFill>
                <a:cs typeface="B Titr" pitchFamily="2" charset="-78"/>
              </a:rPr>
              <a:t>قنات قصبه يكي از معروفترين قناتهاي كشور در استان خراسان جنوبي مي باشد</a:t>
            </a:r>
            <a:r>
              <a:rPr lang="fa-IR" sz="2000" dirty="0" smtClean="0">
                <a:solidFill>
                  <a:schemeClr val="tx1"/>
                </a:solidFill>
                <a:cs typeface="B Titr" pitchFamily="2" charset="-78"/>
              </a:rPr>
              <a:t/>
            </a:r>
            <a:br>
              <a:rPr lang="fa-IR" sz="2000" dirty="0" smtClean="0">
                <a:solidFill>
                  <a:schemeClr val="tx1"/>
                </a:solidFill>
                <a:cs typeface="B Titr" pitchFamily="2" charset="-78"/>
              </a:rPr>
            </a:br>
            <a:endParaRPr lang="en-US" sz="2000" dirty="0">
              <a:solidFill>
                <a:schemeClr val="tx1"/>
              </a:solidFill>
              <a:cs typeface="B Titr" pitchFamily="2" charset="-78"/>
            </a:endParaRPr>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dmin\Desktop\download (2).jpg"/>
          <p:cNvPicPr>
            <a:picLocks noChangeAspect="1" noChangeArrowheads="1"/>
          </p:cNvPicPr>
          <p:nvPr/>
        </p:nvPicPr>
        <p:blipFill>
          <a:blip r:embed="rId2" cstate="print"/>
          <a:srcRect/>
          <a:stretch>
            <a:fillRect/>
          </a:stretch>
        </p:blipFill>
        <p:spPr bwMode="auto">
          <a:xfrm>
            <a:off x="611560" y="1268760"/>
            <a:ext cx="7632848" cy="4896544"/>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36096" y="704088"/>
            <a:ext cx="3250704" cy="852704"/>
          </a:xfrm>
        </p:spPr>
        <p:txBody>
          <a:bodyPr>
            <a:noAutofit/>
          </a:bodyPr>
          <a:lstStyle/>
          <a:p>
            <a:r>
              <a:rPr lang="fa-IR" sz="3600" dirty="0" smtClean="0">
                <a:solidFill>
                  <a:srgbClr val="FF0000"/>
                </a:solidFill>
                <a:cs typeface="B Titr" pitchFamily="2" charset="-78"/>
              </a:rPr>
              <a:t>سابقه ساخت قنات</a:t>
            </a:r>
            <a:endParaRPr lang="fa-IR" sz="3600" dirty="0">
              <a:solidFill>
                <a:srgbClr val="FF0000"/>
              </a:solidFill>
              <a:cs typeface="B Titr" pitchFamily="2" charset="-78"/>
            </a:endParaRPr>
          </a:p>
        </p:txBody>
      </p:sp>
      <p:sp>
        <p:nvSpPr>
          <p:cNvPr id="5" name="Content Placeholder 4"/>
          <p:cNvSpPr>
            <a:spLocks noGrp="1"/>
          </p:cNvSpPr>
          <p:nvPr>
            <p:ph idx="1"/>
          </p:nvPr>
        </p:nvSpPr>
        <p:spPr>
          <a:xfrm>
            <a:off x="611560" y="1935480"/>
            <a:ext cx="8075240" cy="4389120"/>
          </a:xfrm>
        </p:spPr>
        <p:txBody>
          <a:bodyPr>
            <a:normAutofit/>
          </a:bodyPr>
          <a:lstStyle/>
          <a:p>
            <a:pPr algn="justLow">
              <a:buNone/>
            </a:pPr>
            <a:r>
              <a:rPr lang="fa-IR" sz="4000" b="1" dirty="0" smtClean="0">
                <a:cs typeface="B Titr" pitchFamily="2" charset="-78"/>
              </a:rPr>
              <a:t>در كتابهاي تاريخي گفته شده كه  ساخت قنات توسط ايرانيان اختراع شده وهزاران سال سابقه دارد </a:t>
            </a:r>
            <a:r>
              <a:rPr lang="fa-IR" sz="4000" b="1" dirty="0" smtClean="0">
                <a:cs typeface="B Titr" pitchFamily="2" charset="-78"/>
              </a:rPr>
              <a:t>و </a:t>
            </a:r>
            <a:r>
              <a:rPr lang="fa-IR" sz="4000" b="1" dirty="0" smtClean="0">
                <a:cs typeface="B Titr" pitchFamily="2" charset="-78"/>
              </a:rPr>
              <a:t>هنوز هم از اين روش براي بدست آوردن آب استفاده مي شود</a:t>
            </a:r>
            <a:r>
              <a:rPr lang="fa-IR" sz="4000" dirty="0" smtClean="0"/>
              <a:t> </a:t>
            </a:r>
            <a:endParaRPr lang="fa-IR" sz="4000" dirty="0"/>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695</TotalTime>
  <Words>114</Words>
  <Application>Microsoft Office PowerPoint</Application>
  <PresentationFormat>On-screen Show (4:3)</PresentationFormat>
  <Paragraphs>12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Slide 1</vt:lpstr>
      <vt:lpstr>Slide 2</vt:lpstr>
      <vt:lpstr> كانالهاي زير زميني كنده شده توسط انسان كه جهت جمع آوري آب شيرين وانتقال آن به سطح زمين براي مصرف كشاورزي ، دامها ،و آب خوردن  درست شده است را در ايران قنات مي گويند</vt:lpstr>
      <vt:lpstr>Slide 4</vt:lpstr>
      <vt:lpstr>بسياري از دانشمندان تاريخ سا خت قنات در ايران را دوره پادشاهان هخامنشي  در 2500 سال پيش  مي دانند  آنها مي گويند ساخت قنات ابتدا در ايران انجام شده وسپس  توسط ايرانيان به كشورهاي ديگر برده شده است</vt:lpstr>
      <vt:lpstr>Slide 6</vt:lpstr>
      <vt:lpstr> مهمترين قنات ها مهمترين قنات ها كه خيلي قديمي هستند در كشورهاي ايران ،افغانستان وتاجيكستان وجود دارند در حال حاضر در 34 كشور جهان قنات وجود دارد  مهمترين قنات هاي ايران  در استان هاي فارس ، مركزي ، يزد ،كرمان وخراسان هستند قنات قصبه يكي از معروفترين قناتهاي كشور در استان خراسان جنوبي مي باشد </vt:lpstr>
      <vt:lpstr>Slide 8</vt:lpstr>
      <vt:lpstr>سابقه ساخت قنات</vt:lpstr>
      <vt:lpstr>Slide 10</vt:lpstr>
      <vt:lpstr>مشخصات قنات قنات تشكيل شده ازيك دهانه كه روباز است ويك تونل زير زميني وچندين چاه عمودي كه تونل زير زميني را در فاصله هاي مشخص با سطح زمين  مرتبط مي سازد  ازچاهها كه به آنها  ميله هم مي گويند براي خارج كردن خاك از تونل  ، تهويه هوا ،تعميرقنات وبازديد قنات استفاده مي شود  آب ازدهانه قنات بيرون مي آيد و انتهاي قنات چاه مادر قرار دارد  طول يك قنات در ميزان آب قنات موثر است و بستگي به شيب زمين وعمق چاه مادر دارد</vt:lpstr>
      <vt:lpstr>Slide 12</vt:lpstr>
      <vt:lpstr>در زمين هاي هموار ونواحي كه آب زيرزميني شيب كافي ندارد و يا زمين خيلي سست وماسه اي مي باشد نمي توان قنات درست كرد آب قنات به طور هميشگي جريان دارد وقابل كنترل نيست </vt:lpstr>
      <vt:lpstr>Slide 14</vt:lpstr>
      <vt:lpstr>Slide 15</vt:lpstr>
      <vt:lpstr>Slide 16</vt:lpstr>
      <vt:lpstr>پيامبر اسلام حضرت محمد(ص) فرمود : بهترين نوشيدني در دنيا وآخرت آب است  پايان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sys2</dc:creator>
  <cp:lastModifiedBy>admin</cp:lastModifiedBy>
  <cp:revision>104</cp:revision>
  <dcterms:created xsi:type="dcterms:W3CDTF">2013-11-08T00:20:50Z</dcterms:created>
  <dcterms:modified xsi:type="dcterms:W3CDTF">2015-01-06T08:29:14Z</dcterms:modified>
</cp:coreProperties>
</file>